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283" r:id="rId6"/>
    <p:sldId id="516" r:id="rId7"/>
    <p:sldId id="576" r:id="rId8"/>
    <p:sldId id="577" r:id="rId9"/>
    <p:sldId id="578" r:id="rId10"/>
    <p:sldId id="579" r:id="rId11"/>
    <p:sldId id="580" r:id="rId12"/>
    <p:sldId id="581" r:id="rId13"/>
    <p:sldId id="597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8" r:id="rId22"/>
    <p:sldId id="599" r:id="rId23"/>
    <p:sldId id="600" r:id="rId24"/>
    <p:sldId id="601" r:id="rId25"/>
    <p:sldId id="60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572" r:id="rId46"/>
    <p:sldId id="573" r:id="rId47"/>
    <p:sldId id="596" r:id="rId48"/>
    <p:sldId id="574" r:id="rId49"/>
    <p:sldId id="575" r:id="rId50"/>
    <p:sldId id="603" r:id="rId51"/>
    <p:sldId id="595" r:id="rId52"/>
    <p:sldId id="591" r:id="rId53"/>
    <p:sldId id="592" r:id="rId54"/>
    <p:sldId id="593" r:id="rId55"/>
    <p:sldId id="594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A68AA-08CF-4A0E-BA7E-A91B994B8DD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9F353B-DBC5-4607-AC72-88BFF6F9D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51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xi4ItFpUvw&amp;feature=relate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0.png"/><Relationship Id="rId7" Type="http://schemas.openxmlformats.org/officeDocument/2006/relationships/image" Target="../media/image5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1000.png"/><Relationship Id="rId7" Type="http://schemas.openxmlformats.org/officeDocument/2006/relationships/image" Target="../media/image104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10.png"/><Relationship Id="rId9" Type="http://schemas.openxmlformats.org/officeDocument/2006/relationships/image" Target="../media/image10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080.png"/><Relationship Id="rId7" Type="http://schemas.openxmlformats.org/officeDocument/2006/relationships/image" Target="../media/image117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00.png"/><Relationship Id="rId4" Type="http://schemas.openxmlformats.org/officeDocument/2006/relationships/image" Target="../media/image1090.png"/><Relationship Id="rId9" Type="http://schemas.openxmlformats.org/officeDocument/2006/relationships/image" Target="../media/image1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4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6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91.png"/><Relationship Id="rId7" Type="http://schemas.openxmlformats.org/officeDocument/2006/relationships/image" Target="../media/image11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Technical </a:t>
            </a:r>
            <a:r>
              <a:rPr lang="en-US" sz="4000" b="1" smtClean="0">
                <a:solidFill>
                  <a:srgbClr val="0070C0"/>
                </a:solidFill>
              </a:rPr>
              <a:t>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Sections 5.1 – 5.4</a:t>
            </a:r>
            <a:endParaRPr lang="en-US" u="sng" dirty="0"/>
          </a:p>
          <a:p>
            <a:pPr eaLnBrk="1" hangingPunct="1"/>
            <a:r>
              <a:rPr lang="en-US" dirty="0" smtClean="0"/>
              <a:t>Operations with Signed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32" y="220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Beware....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3591580"/>
                <a:ext cx="441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7       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=7</m:t>
                    </m:r>
                  </m:oMath>
                </a14:m>
                <a:r>
                  <a:rPr lang="en-US" sz="2800" dirty="0" smtClean="0"/>
                  <a:t>      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91580"/>
                <a:ext cx="44196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37097" y="2899012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              Opposites             </a:t>
            </a:r>
            <a:endParaRPr lang="en-US" sz="2800" u="sng" dirty="0"/>
          </a:p>
        </p:txBody>
      </p:sp>
      <p:sp>
        <p:nvSpPr>
          <p:cNvPr id="10" name="Rectangle 9"/>
          <p:cNvSpPr/>
          <p:nvPr/>
        </p:nvSpPr>
        <p:spPr>
          <a:xfrm>
            <a:off x="1038662" y="1219200"/>
            <a:ext cx="6596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Absolute Values &amp; Opposites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464" y="2899012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   Absolute Values    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3591524"/>
                <a:ext cx="3761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=7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1524"/>
                <a:ext cx="37610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905000" y="4576605"/>
            <a:ext cx="537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   Opposite of Absolute Values    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7400" y="5257800"/>
                <a:ext cx="5162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=−7        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57800"/>
                <a:ext cx="516296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3611" y="2430959"/>
                <a:ext cx="76767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𝑖𝑠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𝑎𝑙𝑤𝑎𝑦𝑠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𝑝𝑜𝑠𝑖𝑡𝑖𝑣𝑒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𝑣𝑎𝑙𝑢𝑒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11" y="2430959"/>
                <a:ext cx="7676782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423" y="3886199"/>
                <a:ext cx="83051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𝑖𝑠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𝑎𝑙𝑤𝑎𝑦𝑠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𝑛𝑒𝑔𝑎𝑡𝑖𝑣𝑒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𝑣𝑎𝑙𝑢𝑒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3" y="3886199"/>
                <a:ext cx="830515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8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0200"/>
            <a:ext cx="6130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Simplify each expression.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438400"/>
                <a:ext cx="1353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135364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733800"/>
                <a:ext cx="22195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 −(−3)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3800"/>
                <a:ext cx="221951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6800" y="2425700"/>
                <a:ext cx="17153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425700"/>
                <a:ext cx="171534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6800" y="3721675"/>
                <a:ext cx="19333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 −(2)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721675"/>
                <a:ext cx="19333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60659" y="2438400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59" y="2438400"/>
                <a:ext cx="92544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6105" y="3759200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105" y="3759200"/>
                <a:ext cx="92544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35581" y="2438400"/>
                <a:ext cx="12316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81" y="2438400"/>
                <a:ext cx="123161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92141" y="3733800"/>
                <a:ext cx="12316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41" y="3733800"/>
                <a:ext cx="123161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9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695" y="1600200"/>
            <a:ext cx="642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Simplify each expression. (Skill check)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095" y="2438400"/>
                <a:ext cx="1659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−9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95" y="2438400"/>
                <a:ext cx="165981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095" y="3733800"/>
                <a:ext cx="19133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 −(5)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95" y="3733800"/>
                <a:ext cx="191334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8695" y="2425700"/>
                <a:ext cx="2021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95" y="2425700"/>
                <a:ext cx="202151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6800" y="3721675"/>
                <a:ext cx="22395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 −(−1)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721675"/>
                <a:ext cx="223952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6849" y="2438400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49" y="2438400"/>
                <a:ext cx="92544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0" y="3759200"/>
                <a:ext cx="12316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759200"/>
                <a:ext cx="123161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5076" y="2438400"/>
                <a:ext cx="12316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76" y="2438400"/>
                <a:ext cx="123161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1781" y="3733800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781" y="3733800"/>
                <a:ext cx="92544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0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091" y="1676400"/>
            <a:ext cx="8675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Insert a  “&gt;” or “&lt;“ between each pair of numbers to make a true statement.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035588"/>
                <a:ext cx="44025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 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 &lt;    −(−5)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35588"/>
                <a:ext cx="440255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330988"/>
                <a:ext cx="3834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  &lt;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30988"/>
                <a:ext cx="383489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679700" y="2832962"/>
            <a:ext cx="914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7000" y="4191862"/>
            <a:ext cx="914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5092" y="4914900"/>
            <a:ext cx="6629400" cy="952500"/>
            <a:chOff x="2395092" y="4914900"/>
            <a:chExt cx="6629400" cy="952500"/>
          </a:xfrm>
        </p:grpSpPr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2395092" y="4914900"/>
              <a:ext cx="6629400" cy="873125"/>
              <a:chOff x="1755" y="4500"/>
              <a:chExt cx="8050" cy="825"/>
            </a:xfrm>
            <a:noFill/>
          </p:grpSpPr>
          <p:sp>
            <p:nvSpPr>
              <p:cNvPr id="2073" name="Text Box 25"/>
              <p:cNvSpPr txBox="1">
                <a:spLocks noChangeArrowheads="1"/>
              </p:cNvSpPr>
              <p:nvPr/>
            </p:nvSpPr>
            <p:spPr bwMode="auto">
              <a:xfrm>
                <a:off x="5549" y="4860"/>
                <a:ext cx="495" cy="4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0" u="none" strike="noStrike" cap="none" normalizeH="0" baseline="0" dirty="0" smtClean="0">
                    <a:ln>
                      <a:noFill/>
                    </a:ln>
                    <a:solidFill>
                      <a:srgbClr val="0C0C0C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0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1755" y="4695"/>
                <a:ext cx="805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579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64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923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716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51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22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30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43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372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78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85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6139304" y="5295900"/>
              <a:ext cx="3705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6663003" y="5295900"/>
              <a:ext cx="3705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7206531" y="5295900"/>
              <a:ext cx="3705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7774766" y="5295900"/>
              <a:ext cx="3705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8392412" y="5295900"/>
              <a:ext cx="3705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4293421" y="5295900"/>
              <a:ext cx="49411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-2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3797789" y="5295900"/>
              <a:ext cx="469411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-3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3140433" y="5295900"/>
              <a:ext cx="49411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-4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547492" y="5295900"/>
              <a:ext cx="49411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-5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4886361" y="5295900"/>
              <a:ext cx="49411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-1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138814" y="1476682"/>
            <a:ext cx="64315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1.    Start on the number line on the first number</a:t>
            </a:r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>
            <a:off x="196746" y="2124670"/>
            <a:ext cx="8794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  <a:cs typeface="Arial" pitchFamily="34" charset="0"/>
              </a:rPr>
              <a:t>2.   Use 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the second 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number to determine your  direction</a:t>
            </a:r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2667000" y="2715161"/>
            <a:ext cx="3882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a.  Adding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 a 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positive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 go </a:t>
            </a:r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  <a:cs typeface="Arial" pitchFamily="34" charset="0"/>
              </a:rPr>
              <a:t>right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rgbClr val="0C0C0C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2667000" y="3324761"/>
            <a:ext cx="3816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  <a:cs typeface="Arial" pitchFamily="34" charset="0"/>
              </a:rPr>
              <a:t>b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.  Adding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 a 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negative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 go left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rgbClr val="0C0C0C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138814" y="384815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Where you end on the numbe</a:t>
            </a:r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  <a:cs typeface="Arial" pitchFamily="34" charset="0"/>
              </a:rPr>
              <a:t>r line is your answer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892" y="4778514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</a:rPr>
              <a:t>-3 + 4 =  1 </a:t>
            </a:r>
            <a:endParaRPr lang="en-US" sz="2800" dirty="0">
              <a:solidFill>
                <a:srgbClr val="0C0C0C"/>
              </a:solidFill>
              <a:latin typeface="Arial Narrow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52446" y="4643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C0C0C"/>
                </a:solidFill>
              </a:rPr>
              <a:t>•</a:t>
            </a:r>
            <a:endParaRPr lang="en-US" sz="2400" dirty="0">
              <a:solidFill>
                <a:srgbClr val="0C0C0C"/>
              </a:solidFill>
            </a:endParaRPr>
          </a:p>
        </p:txBody>
      </p:sp>
      <p:sp>
        <p:nvSpPr>
          <p:cNvPr id="72" name="Curved Down Arrow 71"/>
          <p:cNvSpPr/>
          <p:nvPr/>
        </p:nvSpPr>
        <p:spPr>
          <a:xfrm>
            <a:off x="5747892" y="4533900"/>
            <a:ext cx="533400" cy="22860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urved Down Arrow 72"/>
          <p:cNvSpPr/>
          <p:nvPr/>
        </p:nvSpPr>
        <p:spPr>
          <a:xfrm>
            <a:off x="5214492" y="4533900"/>
            <a:ext cx="533400" cy="22860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Curved Down Arrow 73"/>
          <p:cNvSpPr/>
          <p:nvPr/>
        </p:nvSpPr>
        <p:spPr>
          <a:xfrm>
            <a:off x="4604892" y="4533900"/>
            <a:ext cx="533400" cy="22860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Curved Down Arrow 74"/>
          <p:cNvSpPr/>
          <p:nvPr/>
        </p:nvSpPr>
        <p:spPr>
          <a:xfrm>
            <a:off x="3995292" y="4533900"/>
            <a:ext cx="533400" cy="22860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6019800" y="4873957"/>
            <a:ext cx="533400" cy="990600"/>
          </a:xfrm>
          <a:prstGeom prst="ellipse">
            <a:avLst/>
          </a:prstGeom>
          <a:noFill/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4684473"/>
            <a:ext cx="6858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43133" y="959233"/>
            <a:ext cx="2920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 Integers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1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59" grpId="0"/>
      <p:bldP spid="60" grpId="0"/>
      <p:bldP spid="61" grpId="0"/>
      <p:bldP spid="62" grpId="0"/>
      <p:bldP spid="65" grpId="0"/>
      <p:bldP spid="66" grpId="0"/>
      <p:bldP spid="72" grpId="0" animBg="1"/>
      <p:bldP spid="73" grpId="0" animBg="1"/>
      <p:bldP spid="74" grpId="0" animBg="1"/>
      <p:bldP spid="75" grpId="0" animBg="1"/>
      <p:bldP spid="7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57400" y="2324100"/>
            <a:ext cx="6629400" cy="952500"/>
            <a:chOff x="1755" y="4500"/>
            <a:chExt cx="8050" cy="900"/>
          </a:xfrm>
          <a:noFill/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755" y="4500"/>
              <a:ext cx="8050" cy="825"/>
              <a:chOff x="1755" y="4500"/>
              <a:chExt cx="8050" cy="825"/>
            </a:xfrm>
            <a:grpFill/>
          </p:grpSpPr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>
                <a:off x="5640" y="4860"/>
                <a:ext cx="495" cy="4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C0C0C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0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1755" y="4695"/>
                <a:ext cx="805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579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64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923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716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51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22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30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43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372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78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85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627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9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762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31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0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20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510" y="4860"/>
              <a:ext cx="57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76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04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92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1"/>
          <p:cNvGrpSpPr>
            <a:grpSpLocks/>
          </p:cNvGrpSpPr>
          <p:nvPr/>
        </p:nvGrpSpPr>
        <p:grpSpPr bwMode="auto">
          <a:xfrm>
            <a:off x="1905000" y="4152900"/>
            <a:ext cx="6629400" cy="952500"/>
            <a:chOff x="1755" y="4500"/>
            <a:chExt cx="8050" cy="900"/>
          </a:xfrm>
          <a:noFill/>
        </p:grpSpPr>
        <p:grpSp>
          <p:nvGrpSpPr>
            <p:cNvPr id="78" name="Group 12"/>
            <p:cNvGrpSpPr>
              <a:grpSpLocks/>
            </p:cNvGrpSpPr>
            <p:nvPr/>
          </p:nvGrpSpPr>
          <p:grpSpPr bwMode="auto">
            <a:xfrm>
              <a:off x="1755" y="4500"/>
              <a:ext cx="8050" cy="825"/>
              <a:chOff x="1755" y="4500"/>
              <a:chExt cx="8050" cy="825"/>
            </a:xfrm>
            <a:grpFill/>
          </p:grpSpPr>
          <p:sp>
            <p:nvSpPr>
              <p:cNvPr id="89" name="Text Box 25"/>
              <p:cNvSpPr txBox="1">
                <a:spLocks noChangeArrowheads="1"/>
              </p:cNvSpPr>
              <p:nvPr/>
            </p:nvSpPr>
            <p:spPr bwMode="auto">
              <a:xfrm>
                <a:off x="5640" y="4860"/>
                <a:ext cx="495" cy="4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C0C0C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0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Line 24"/>
              <p:cNvSpPr>
                <a:spLocks noChangeShapeType="1"/>
              </p:cNvSpPr>
              <p:nvPr/>
            </p:nvSpPr>
            <p:spPr bwMode="auto">
              <a:xfrm>
                <a:off x="1755" y="4695"/>
                <a:ext cx="805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1" name="Line 23"/>
              <p:cNvSpPr>
                <a:spLocks noChangeShapeType="1"/>
              </p:cNvSpPr>
              <p:nvPr/>
            </p:nvSpPr>
            <p:spPr bwMode="auto">
              <a:xfrm>
                <a:off x="579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2" name="Line 22"/>
              <p:cNvSpPr>
                <a:spLocks noChangeShapeType="1"/>
              </p:cNvSpPr>
              <p:nvPr/>
            </p:nvSpPr>
            <p:spPr bwMode="auto">
              <a:xfrm>
                <a:off x="64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3" name="Line 21"/>
              <p:cNvSpPr>
                <a:spLocks noChangeShapeType="1"/>
              </p:cNvSpPr>
              <p:nvPr/>
            </p:nvSpPr>
            <p:spPr bwMode="auto">
              <a:xfrm>
                <a:off x="923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4" name="Line 20"/>
              <p:cNvSpPr>
                <a:spLocks noChangeShapeType="1"/>
              </p:cNvSpPr>
              <p:nvPr/>
            </p:nvSpPr>
            <p:spPr bwMode="auto">
              <a:xfrm>
                <a:off x="716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51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6" name="Line 18"/>
              <p:cNvSpPr>
                <a:spLocks noChangeShapeType="1"/>
              </p:cNvSpPr>
              <p:nvPr/>
            </p:nvSpPr>
            <p:spPr bwMode="auto">
              <a:xfrm>
                <a:off x="22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7" name="Line 17"/>
              <p:cNvSpPr>
                <a:spLocks noChangeShapeType="1"/>
              </p:cNvSpPr>
              <p:nvPr/>
            </p:nvSpPr>
            <p:spPr bwMode="auto">
              <a:xfrm>
                <a:off x="30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8" name="Line 16"/>
              <p:cNvSpPr>
                <a:spLocks noChangeShapeType="1"/>
              </p:cNvSpPr>
              <p:nvPr/>
            </p:nvSpPr>
            <p:spPr bwMode="auto">
              <a:xfrm>
                <a:off x="43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99" name="Line 15"/>
              <p:cNvSpPr>
                <a:spLocks noChangeShapeType="1"/>
              </p:cNvSpPr>
              <p:nvPr/>
            </p:nvSpPr>
            <p:spPr bwMode="auto">
              <a:xfrm>
                <a:off x="372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00" name="Line 14"/>
              <p:cNvSpPr>
                <a:spLocks noChangeShapeType="1"/>
              </p:cNvSpPr>
              <p:nvPr/>
            </p:nvSpPr>
            <p:spPr bwMode="auto">
              <a:xfrm>
                <a:off x="78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01" name="Line 13"/>
              <p:cNvSpPr>
                <a:spLocks noChangeShapeType="1"/>
              </p:cNvSpPr>
              <p:nvPr/>
            </p:nvSpPr>
            <p:spPr bwMode="auto">
              <a:xfrm>
                <a:off x="85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627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69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762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8"/>
            <p:cNvSpPr txBox="1">
              <a:spLocks noChangeArrowheads="1"/>
            </p:cNvSpPr>
            <p:nvPr/>
          </p:nvSpPr>
          <p:spPr bwMode="auto">
            <a:xfrm>
              <a:off x="831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90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20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3510" y="4860"/>
              <a:ext cx="57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4"/>
            <p:cNvSpPr txBox="1">
              <a:spLocks noChangeArrowheads="1"/>
            </p:cNvSpPr>
            <p:nvPr/>
          </p:nvSpPr>
          <p:spPr bwMode="auto">
            <a:xfrm>
              <a:off x="276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3"/>
            <p:cNvSpPr txBox="1">
              <a:spLocks noChangeArrowheads="1"/>
            </p:cNvSpPr>
            <p:nvPr/>
          </p:nvSpPr>
          <p:spPr bwMode="auto">
            <a:xfrm>
              <a:off x="204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-5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492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16910" y="224790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</a:rPr>
              <a:t>-</a:t>
            </a:r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</a:rPr>
              <a:t>2 + 7 = 5</a:t>
            </a:r>
            <a:endParaRPr lang="en-US" sz="2800" dirty="0">
              <a:solidFill>
                <a:srgbClr val="0C0C0C"/>
              </a:solidFill>
              <a:latin typeface="Arial Narrow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0634" y="4025325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</a:rPr>
              <a:t>5 + -4 = 1</a:t>
            </a:r>
            <a:endParaRPr lang="en-US" sz="2800" dirty="0">
              <a:solidFill>
                <a:srgbClr val="0C0C0C"/>
              </a:solidFill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038600" y="20193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C0C0C"/>
                </a:solidFill>
              </a:rPr>
              <a:t>•</a:t>
            </a:r>
            <a:endParaRPr lang="en-US" sz="2400" dirty="0">
              <a:solidFill>
                <a:srgbClr val="0C0C0C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924800" y="39243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C0C0C"/>
                </a:solidFill>
              </a:rPr>
              <a:t>•</a:t>
            </a:r>
            <a:endParaRPr lang="en-US" sz="2400" dirty="0">
              <a:solidFill>
                <a:srgbClr val="0C0C0C"/>
              </a:solidFill>
            </a:endParaRPr>
          </a:p>
        </p:txBody>
      </p:sp>
      <p:sp>
        <p:nvSpPr>
          <p:cNvPr id="111" name="Curved Down Arrow 110"/>
          <p:cNvSpPr/>
          <p:nvPr/>
        </p:nvSpPr>
        <p:spPr>
          <a:xfrm flipH="1">
            <a:off x="6324600" y="38481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Curved Down Arrow 111"/>
          <p:cNvSpPr/>
          <p:nvPr/>
        </p:nvSpPr>
        <p:spPr>
          <a:xfrm flipH="1">
            <a:off x="6858000" y="38481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Curved Down Arrow 112"/>
          <p:cNvSpPr/>
          <p:nvPr/>
        </p:nvSpPr>
        <p:spPr>
          <a:xfrm flipH="1">
            <a:off x="7467600" y="38481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Curved Down Arrow 113"/>
          <p:cNvSpPr/>
          <p:nvPr/>
        </p:nvSpPr>
        <p:spPr>
          <a:xfrm flipH="1">
            <a:off x="5715000" y="38481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Curved Down Arrow 121"/>
          <p:cNvSpPr/>
          <p:nvPr/>
        </p:nvSpPr>
        <p:spPr>
          <a:xfrm>
            <a:off x="4191000" y="20193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Curved Down Arrow 122"/>
          <p:cNvSpPr/>
          <p:nvPr/>
        </p:nvSpPr>
        <p:spPr>
          <a:xfrm>
            <a:off x="4800600" y="20193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Curved Down Arrow 123"/>
          <p:cNvSpPr/>
          <p:nvPr/>
        </p:nvSpPr>
        <p:spPr>
          <a:xfrm>
            <a:off x="5334000" y="20193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Curved Down Arrow 124"/>
          <p:cNvSpPr/>
          <p:nvPr/>
        </p:nvSpPr>
        <p:spPr>
          <a:xfrm>
            <a:off x="5943600" y="20193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Curved Down Arrow 125"/>
          <p:cNvSpPr/>
          <p:nvPr/>
        </p:nvSpPr>
        <p:spPr>
          <a:xfrm>
            <a:off x="6553200" y="20193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Curved Down Arrow 126"/>
          <p:cNvSpPr/>
          <p:nvPr/>
        </p:nvSpPr>
        <p:spPr>
          <a:xfrm>
            <a:off x="7086600" y="20193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Curved Down Arrow 127"/>
          <p:cNvSpPr/>
          <p:nvPr/>
        </p:nvSpPr>
        <p:spPr>
          <a:xfrm>
            <a:off x="7620000" y="20193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924800" y="2324100"/>
            <a:ext cx="533400" cy="762000"/>
          </a:xfrm>
          <a:prstGeom prst="ellipse">
            <a:avLst/>
          </a:prstGeom>
          <a:noFill/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562600" y="4229100"/>
            <a:ext cx="533400" cy="762000"/>
          </a:xfrm>
          <a:prstGeom prst="ellipse">
            <a:avLst/>
          </a:prstGeom>
          <a:noFill/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249988" y="2092397"/>
            <a:ext cx="6550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1247890" y="3924300"/>
            <a:ext cx="6550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7" grpId="0"/>
      <p:bldP spid="108" grpId="0"/>
      <p:bldP spid="111" grpId="0" animBg="1"/>
      <p:bldP spid="112" grpId="0" animBg="1"/>
      <p:bldP spid="113" grpId="0" animBg="1"/>
      <p:bldP spid="114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02" grpId="0" animBg="1"/>
      <p:bldP spid="1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05000" y="4419600"/>
            <a:ext cx="6629400" cy="952500"/>
            <a:chOff x="1755" y="4500"/>
            <a:chExt cx="8050" cy="900"/>
          </a:xfrm>
          <a:noFill/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755" y="4500"/>
              <a:ext cx="8050" cy="825"/>
              <a:chOff x="1755" y="4500"/>
              <a:chExt cx="8050" cy="825"/>
            </a:xfrm>
            <a:grpFill/>
          </p:grpSpPr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>
                <a:off x="5640" y="4860"/>
                <a:ext cx="495" cy="4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C0C0C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0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1755" y="4695"/>
                <a:ext cx="805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579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64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923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716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51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22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30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43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372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78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85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627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9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762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31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0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20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510" y="4860"/>
              <a:ext cx="57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76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04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92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200" y="4292025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</a:rPr>
              <a:t>1 + -5 = -4</a:t>
            </a:r>
            <a:endParaRPr lang="en-US" sz="2800" dirty="0">
              <a:solidFill>
                <a:srgbClr val="0C0C0C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4191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C0C0C"/>
                </a:solidFill>
              </a:rPr>
              <a:t>•</a:t>
            </a:r>
            <a:endParaRPr lang="en-US" sz="2400" dirty="0">
              <a:solidFill>
                <a:srgbClr val="0C0C0C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H="1">
            <a:off x="5181600" y="41148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flipH="1">
            <a:off x="4648200" y="41148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flipH="1">
            <a:off x="4038600" y="41148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 flipH="1">
            <a:off x="3505200" y="41148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flipH="1">
            <a:off x="2895600" y="41148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19200" y="4206136"/>
            <a:ext cx="6550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4343400"/>
            <a:ext cx="533400" cy="762000"/>
          </a:xfrm>
          <a:prstGeom prst="ellipse">
            <a:avLst/>
          </a:prstGeom>
          <a:noFill/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"/>
          <p:cNvGrpSpPr>
            <a:grpSpLocks/>
          </p:cNvGrpSpPr>
          <p:nvPr/>
        </p:nvGrpSpPr>
        <p:grpSpPr bwMode="auto">
          <a:xfrm>
            <a:off x="1981200" y="2540000"/>
            <a:ext cx="6629400" cy="952500"/>
            <a:chOff x="1755" y="4500"/>
            <a:chExt cx="8050" cy="900"/>
          </a:xfrm>
          <a:noFill/>
        </p:grpSpPr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1755" y="4500"/>
              <a:ext cx="8050" cy="825"/>
              <a:chOff x="1755" y="4500"/>
              <a:chExt cx="8050" cy="825"/>
            </a:xfrm>
            <a:grpFill/>
          </p:grpSpPr>
          <p:sp>
            <p:nvSpPr>
              <p:cNvPr id="48" name="Text Box 25"/>
              <p:cNvSpPr txBox="1">
                <a:spLocks noChangeArrowheads="1"/>
              </p:cNvSpPr>
              <p:nvPr/>
            </p:nvSpPr>
            <p:spPr bwMode="auto">
              <a:xfrm>
                <a:off x="5640" y="4860"/>
                <a:ext cx="495" cy="4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C0C0C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0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1755" y="4695"/>
                <a:ext cx="805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579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>
                <a:off x="64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2" name="Line 21"/>
              <p:cNvSpPr>
                <a:spLocks noChangeShapeType="1"/>
              </p:cNvSpPr>
              <p:nvPr/>
            </p:nvSpPr>
            <p:spPr bwMode="auto">
              <a:xfrm>
                <a:off x="923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>
                <a:off x="716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4" name="Line 19"/>
              <p:cNvSpPr>
                <a:spLocks noChangeShapeType="1"/>
              </p:cNvSpPr>
              <p:nvPr/>
            </p:nvSpPr>
            <p:spPr bwMode="auto">
              <a:xfrm>
                <a:off x="51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22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>
                <a:off x="300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438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372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59" name="Line 14"/>
              <p:cNvSpPr>
                <a:spLocks noChangeShapeType="1"/>
              </p:cNvSpPr>
              <p:nvPr/>
            </p:nvSpPr>
            <p:spPr bwMode="auto">
              <a:xfrm>
                <a:off x="78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8550" y="4500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627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69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762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831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9060" y="4860"/>
              <a:ext cx="45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420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-2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3510" y="4860"/>
              <a:ext cx="57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-3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276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-4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204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-5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4920" y="4860"/>
              <a:ext cx="6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-1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6200" y="2463225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C0C0C"/>
                </a:solidFill>
                <a:latin typeface="Arial Narrow" pitchFamily="34" charset="0"/>
              </a:rPr>
              <a:t>-3 + -2 = -5</a:t>
            </a:r>
            <a:endParaRPr lang="en-US" sz="2800" dirty="0">
              <a:solidFill>
                <a:srgbClr val="0C0C0C"/>
              </a:solidFill>
              <a:latin typeface="Arial Narrow" pitchFamily="34" charset="0"/>
            </a:endParaRPr>
          </a:p>
        </p:txBody>
      </p:sp>
      <p:sp>
        <p:nvSpPr>
          <p:cNvPr id="62" name="Curved Down Arrow 61"/>
          <p:cNvSpPr/>
          <p:nvPr/>
        </p:nvSpPr>
        <p:spPr>
          <a:xfrm flipH="1">
            <a:off x="2971800" y="22098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Down Arrow 62"/>
          <p:cNvSpPr/>
          <p:nvPr/>
        </p:nvSpPr>
        <p:spPr>
          <a:xfrm flipH="1">
            <a:off x="2362200" y="2209800"/>
            <a:ext cx="609600" cy="2286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295400" y="2326188"/>
            <a:ext cx="6550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471446" y="228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C0C0C"/>
                </a:solidFill>
              </a:rPr>
              <a:t>•</a:t>
            </a:r>
            <a:endParaRPr lang="en-US" sz="2400" dirty="0">
              <a:solidFill>
                <a:srgbClr val="0C0C0C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176046" y="2590800"/>
            <a:ext cx="533400" cy="762000"/>
          </a:xfrm>
          <a:prstGeom prst="ellipse">
            <a:avLst/>
          </a:prstGeom>
          <a:noFill/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1" grpId="0"/>
      <p:bldP spid="62" grpId="0" animBg="1"/>
      <p:bldP spid="63" grpId="0" animBg="1"/>
      <p:bldP spid="64" grpId="0" animBg="1"/>
      <p:bldP spid="65" grpId="0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731" y="1030069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Adding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53625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C0C0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To add two numbers with the same signs:</a:t>
            </a:r>
            <a:endParaRPr lang="en-US" sz="3200" b="1" i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271" y="2448580"/>
            <a:ext cx="8518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Add their absolute values(distance from 0)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9" y="2992160"/>
            <a:ext cx="8115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Attach their common sign</a:t>
            </a:r>
            <a:endParaRPr lang="en-US" sz="3200" dirty="0"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733800"/>
                <a:ext cx="2739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56 +  23 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273966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9031" y="3739487"/>
                <a:ext cx="36741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−56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−23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31" y="3739487"/>
                <a:ext cx="367414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4976236"/>
                <a:ext cx="340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56</m:t>
                    </m:r>
                    <m:r>
                      <a:rPr lang="en-US" sz="3200" b="0" i="1" smtClean="0">
                        <a:latin typeface="Cambria Math"/>
                      </a:rPr>
                      <m:t>  + 23  =  79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76236"/>
                <a:ext cx="34050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56795" y="5029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932995" y="4954589"/>
            <a:ext cx="877005" cy="6842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51854" y="4343400"/>
                <a:ext cx="35187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−56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−23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  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854" y="4343400"/>
                <a:ext cx="351872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4600" y="4953000"/>
                <a:ext cx="43027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   56  +     23 =   79  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00" y="4953000"/>
                <a:ext cx="430278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4343400"/>
                <a:ext cx="2816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56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23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  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281660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 bwMode="auto">
          <a:xfrm>
            <a:off x="7696200" y="4903154"/>
            <a:ext cx="877005" cy="6842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501455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3" grpId="0"/>
      <p:bldP spid="16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0999" y="1828800"/>
            <a:ext cx="86106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C0C0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To add two numbers with the opposite  signs:</a:t>
            </a:r>
            <a:endParaRPr lang="en-US" sz="3200" b="1" i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Subtract the smaller absolute value from the larger one. 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00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Attach the sign of the number with the larger absolute value.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731" y="1030069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Adding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0999" y="4277618"/>
                <a:ext cx="29375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92+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−41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4277618"/>
                <a:ext cx="293759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0418" y="4277617"/>
                <a:ext cx="2956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92−41=   51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18" y="4277617"/>
                <a:ext cx="295625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4861255"/>
                <a:ext cx="22962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92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 =92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61255"/>
                <a:ext cx="229620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038" y="5460251"/>
                <a:ext cx="23090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−41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8" y="5460251"/>
                <a:ext cx="230902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 bwMode="auto">
          <a:xfrm>
            <a:off x="6705600" y="4191000"/>
            <a:ext cx="877005" cy="6842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302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133" y="137160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Essential Question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819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“Is the application of algebraic concepts a benefit to society?”</a:t>
            </a:r>
          </a:p>
        </p:txBody>
      </p:sp>
    </p:spTree>
    <p:extLst>
      <p:ext uri="{BB962C8B-B14F-4D97-AF65-F5344CB8AC3E}">
        <p14:creationId xmlns:p14="http://schemas.microsoft.com/office/powerpoint/2010/main" val="3291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0999" y="1828800"/>
            <a:ext cx="86106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C0C0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To add two numbers with the opposite  signs:</a:t>
            </a:r>
            <a:endParaRPr lang="en-US" sz="3200" b="1" i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Subtract the smaller absolute value from the larger one. 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00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Attach the sign of the number with the larger absolute value.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731" y="1030069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Adding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99" y="5188803"/>
            <a:ext cx="784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(We have more positive value, 92, than negative value, 41, therefore the sum is positive.)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20418" y="4277617"/>
                <a:ext cx="2956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92−41=   51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18" y="4277617"/>
                <a:ext cx="295625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 bwMode="auto">
          <a:xfrm>
            <a:off x="6705600" y="4191000"/>
            <a:ext cx="877005" cy="6842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4302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0999" y="1905000"/>
            <a:ext cx="86106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C0C0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To add two numbers with the opposite  signs:</a:t>
            </a:r>
            <a:endParaRPr lang="en-US" sz="3200" b="1" i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6670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Subtract the smaller absolute value from the larger one. 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766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Attach the sign of the number with the larger absolute value.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731" y="1030069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Adding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51" y="4353818"/>
                <a:ext cx="26867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−92+41=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51" y="4353818"/>
                <a:ext cx="268676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20418" y="4368225"/>
                <a:ext cx="2956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92−41=   51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18" y="4368225"/>
                <a:ext cx="295625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00" y="4901625"/>
                <a:ext cx="2422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−92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=92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01625"/>
                <a:ext cx="242284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5460251"/>
                <a:ext cx="20926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=41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60251"/>
                <a:ext cx="209262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6705600" y="4344989"/>
            <a:ext cx="877005" cy="6842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4302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0999" y="1905000"/>
            <a:ext cx="86106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C0C0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To add two numbers with the opposite  signs:</a:t>
            </a:r>
            <a:endParaRPr lang="en-US" sz="3200" b="1" i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6670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Subtract the smaller absolute value from the larger one. 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766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 Narrow" pitchFamily="34" charset="0"/>
                <a:cs typeface="Times New Roman" pitchFamily="18" charset="0"/>
              </a:rPr>
              <a:t>Attach the sign of the number with the larger absolute value.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731" y="1030069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Adding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5105400"/>
            <a:ext cx="784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(We have more negative value, 92, than positive value, 41, therefore the sum is negative.)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0418" y="4368225"/>
                <a:ext cx="2956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92−41=   51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18" y="4368225"/>
                <a:ext cx="295625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6705600" y="4344989"/>
            <a:ext cx="877005" cy="6842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302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566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each sum.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157948"/>
                <a:ext cx="3961149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     41+(−16)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 −3+(−19)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 12+(−33)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 −50+27+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−19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+86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57948"/>
                <a:ext cx="3961149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308" b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5600" y="2157948"/>
                <a:ext cx="9241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157948"/>
                <a:ext cx="92416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3276600"/>
                <a:ext cx="1153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276600"/>
                <a:ext cx="115339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2980" y="4343400"/>
                <a:ext cx="1153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980" y="4343400"/>
                <a:ext cx="11533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9600" y="5481935"/>
                <a:ext cx="9241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81935"/>
                <a:ext cx="92416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833" y="1041400"/>
            <a:ext cx="7058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Definition of Subtraction</a:t>
            </a:r>
            <a:endParaRPr lang="en-US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676400"/>
                <a:ext cx="5415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𝐹𝑜𝑟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𝑎𝑙𝑙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𝑖𝑛𝑡𝑒𝑔𝑒𝑟𝑠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𝑎𝑛𝑑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400"/>
                <a:ext cx="541513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2590800"/>
                <a:ext cx="3771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</a:rPr>
                        <m:t>+(−</m:t>
                      </m:r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90800"/>
                <a:ext cx="37717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5675" y="3352800"/>
            <a:ext cx="68467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Subtraction of an integer is defined as </a:t>
            </a:r>
          </a:p>
          <a:p>
            <a:r>
              <a:rPr lang="en-US" sz="2800" dirty="0" smtClean="0"/>
              <a:t>adding the opposite of the subtrahend(the</a:t>
            </a:r>
          </a:p>
          <a:p>
            <a:r>
              <a:rPr lang="en-US" sz="2800" dirty="0" smtClean="0"/>
              <a:t>value being subtracted)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0111" y="5026967"/>
            <a:ext cx="860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(The opposite of a positive number is a negative number, the opposite of a negative number is a positive number.)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654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each subtraction.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2286000"/>
                <a:ext cx="20217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14−37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86000"/>
                <a:ext cx="20217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971800"/>
                <a:ext cx="20722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+(−37)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71800"/>
                <a:ext cx="20722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3533120"/>
                <a:ext cx="949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533120"/>
                <a:ext cx="9492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173260"/>
                <a:ext cx="22428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−6−15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73260"/>
                <a:ext cx="224285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859060"/>
                <a:ext cx="214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+(−15)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59060"/>
                <a:ext cx="214116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420380"/>
                <a:ext cx="949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20380"/>
                <a:ext cx="94929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3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654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each subtraction.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2286000"/>
                <a:ext cx="2356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22−(−7)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86000"/>
                <a:ext cx="235615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971800"/>
                <a:ext cx="1873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+(+7)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71800"/>
                <a:ext cx="18734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0603" y="3533120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29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03" y="3533120"/>
                <a:ext cx="6815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173260"/>
                <a:ext cx="30254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−11−(−42)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73260"/>
                <a:ext cx="30254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859060"/>
                <a:ext cx="2339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+(+42)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59060"/>
                <a:ext cx="23399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8050" y="5420380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50" y="5420380"/>
                <a:ext cx="68159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8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674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each subtraction.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2286000"/>
                <a:ext cx="18229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9−33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86000"/>
                <a:ext cx="182293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971800"/>
                <a:ext cx="1873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+(−33)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71800"/>
                <a:ext cx="18734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3533120"/>
                <a:ext cx="949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533120"/>
                <a:ext cx="9492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173260"/>
                <a:ext cx="2640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−15−108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73260"/>
                <a:ext cx="264040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859060"/>
                <a:ext cx="2538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−15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+(−108)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59060"/>
                <a:ext cx="253870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420380"/>
                <a:ext cx="11480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−123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20380"/>
                <a:ext cx="114807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674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each subtraction.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2286000"/>
                <a:ext cx="2356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4−(−56)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86000"/>
                <a:ext cx="235615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971800"/>
                <a:ext cx="1873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+(+56)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71800"/>
                <a:ext cx="18734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0603" y="3533120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03" y="3533120"/>
                <a:ext cx="6815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173260"/>
                <a:ext cx="30254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−94−(−53)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73260"/>
                <a:ext cx="30254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859060"/>
                <a:ext cx="2339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−94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+(+53)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59060"/>
                <a:ext cx="23399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8050" y="5420380"/>
                <a:ext cx="949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50" y="5420380"/>
                <a:ext cx="94929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6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697" y="1295400"/>
            <a:ext cx="7041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Remembering Integer Addition 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Subtraction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43200"/>
            <a:ext cx="59837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“Same sign, keep and add,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Different signs subtract,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Keep the sign of the bigger number,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And then you’ll be exact!”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48200"/>
            <a:ext cx="696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(Sung to the melody of “Row, row, row your boat”)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257800"/>
            <a:ext cx="7476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www.youtube.com/watch?v=Xxi4ItFpUvw&amp;feature=related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75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5.1 – 5.4: Signed Number Review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5.5/5.6:  Powers of 10, Scientific and Engineering Notation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3.1/3.2 (1-3):  Percentages and Percentage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3.2(4)/3.3:  Percentage Problems, Percent Increase and Decrease Problems</a:t>
            </a:r>
          </a:p>
        </p:txBody>
      </p:sp>
    </p:spTree>
    <p:extLst>
      <p:ext uri="{BB962C8B-B14F-4D97-AF65-F5344CB8AC3E}">
        <p14:creationId xmlns:p14="http://schemas.microsoft.com/office/powerpoint/2010/main" val="17549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400" y="1054100"/>
            <a:ext cx="7271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Multiplication of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52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Product of two factors with the same sign is positive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2671" y="2514600"/>
                <a:ext cx="2411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71" y="2514600"/>
                <a:ext cx="241155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5600" y="3149025"/>
                <a:ext cx="2411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149025"/>
                <a:ext cx="241155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4190999"/>
                <a:ext cx="20629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90999"/>
                <a:ext cx="20629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6510" y="4190999"/>
                <a:ext cx="3015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−9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10" y="4190999"/>
                <a:ext cx="301589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748" y="1371600"/>
            <a:ext cx="8361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Extension</a:t>
            </a:r>
            <a:r>
              <a:rPr lang="en-US" sz="2800" dirty="0" smtClean="0"/>
              <a:t>:  If there are an even number of negative</a:t>
            </a:r>
          </a:p>
          <a:p>
            <a:r>
              <a:rPr lang="en-US" sz="2800" dirty="0" smtClean="0"/>
              <a:t>factors, then the product will be positive.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2971799"/>
                <a:ext cx="3999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3(−2)(−2)(−1)(−4)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971799"/>
                <a:ext cx="399981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71800" y="2754867"/>
            <a:ext cx="2892486" cy="369332"/>
            <a:chOff x="2971800" y="2754867"/>
            <a:chExt cx="289248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2971800" y="27548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27548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85179" y="27548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7548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4120" y="3810000"/>
            <a:ext cx="8462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there are an even number of negative factors,</a:t>
            </a:r>
          </a:p>
          <a:p>
            <a:r>
              <a:rPr lang="en-US" sz="2800" dirty="0" smtClean="0"/>
              <a:t>the product will be positive.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7137" y="5105400"/>
                <a:ext cx="49923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=48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137" y="5105400"/>
                <a:ext cx="49923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514" y="1106269"/>
            <a:ext cx="7271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Multiplication of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7619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Product of two factors with different signs is </a:t>
            </a:r>
          </a:p>
          <a:p>
            <a:r>
              <a:rPr lang="en-US" sz="3200" dirty="0" smtClean="0"/>
              <a:t>negative.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2671" y="2743200"/>
                <a:ext cx="2411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71" y="2743200"/>
                <a:ext cx="241155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5600" y="3377625"/>
                <a:ext cx="2411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377625"/>
                <a:ext cx="241155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4190999"/>
                <a:ext cx="2675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=−30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90999"/>
                <a:ext cx="26752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6510" y="4190999"/>
                <a:ext cx="3015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−9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=−18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10" y="4190999"/>
                <a:ext cx="301589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8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748" y="1371600"/>
            <a:ext cx="8182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Extension</a:t>
            </a:r>
            <a:r>
              <a:rPr lang="en-US" sz="2800" dirty="0" smtClean="0"/>
              <a:t>:  If there are an odd number of negative</a:t>
            </a:r>
          </a:p>
          <a:p>
            <a:r>
              <a:rPr lang="en-US" sz="2800" dirty="0" smtClean="0"/>
              <a:t>factors, then the product will be negative.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2971799"/>
                <a:ext cx="3693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3(−2)(2)(−1)(−4)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971799"/>
                <a:ext cx="369364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71800" y="2754867"/>
            <a:ext cx="2550707" cy="369332"/>
            <a:chOff x="2971800" y="2754867"/>
            <a:chExt cx="2550707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2971800" y="27548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27548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0821" y="27548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4120" y="3810000"/>
            <a:ext cx="8283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there are an odd number of negative factors,</a:t>
            </a:r>
          </a:p>
          <a:p>
            <a:r>
              <a:rPr lang="en-US" sz="2800" dirty="0" smtClean="0"/>
              <a:t>the product will be negative.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7137" y="5105400"/>
                <a:ext cx="49923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=−48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137" y="5105400"/>
                <a:ext cx="49923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1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0"/>
            <a:ext cx="587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Determine the product.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399725"/>
                <a:ext cx="19675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 5(−3)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99725"/>
                <a:ext cx="196759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410" y="3352800"/>
                <a:ext cx="26046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 (−3)(−6)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10" y="3352800"/>
                <a:ext cx="260462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343400"/>
                <a:ext cx="1624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 4(8)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43400"/>
                <a:ext cx="162435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700" y="5334000"/>
                <a:ext cx="37258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 2(−3)(−2)(−4)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5334000"/>
                <a:ext cx="372589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8753" y="2425125"/>
                <a:ext cx="1459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753" y="2425125"/>
                <a:ext cx="145924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2561" y="3352799"/>
                <a:ext cx="1153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61" y="3352799"/>
                <a:ext cx="11530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68948" y="4368800"/>
                <a:ext cx="1153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948" y="4368800"/>
                <a:ext cx="115307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5634" y="5333999"/>
                <a:ext cx="1459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=−48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34" y="5333999"/>
                <a:ext cx="145924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9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0"/>
            <a:ext cx="676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Determine the product. (Skill Check)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399725"/>
                <a:ext cx="16822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 7(6)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99725"/>
                <a:ext cx="1682255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410" y="3352800"/>
                <a:ext cx="23192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 (−5)(6)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10" y="3352800"/>
                <a:ext cx="231928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343400"/>
                <a:ext cx="2178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 10(−8)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43400"/>
                <a:ext cx="2178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700" y="5334000"/>
                <a:ext cx="3780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 (−2)(2)(−1)(3)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5334000"/>
                <a:ext cx="37803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8753" y="2425125"/>
                <a:ext cx="11739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=42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753" y="2425125"/>
                <a:ext cx="117391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2561" y="3352799"/>
                <a:ext cx="14800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=−30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61" y="3352799"/>
                <a:ext cx="148008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9327" y="4368800"/>
                <a:ext cx="14800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=−80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27" y="4368800"/>
                <a:ext cx="148008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5634" y="5333999"/>
                <a:ext cx="11739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34" y="5333999"/>
                <a:ext cx="117391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8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925" y="1219200"/>
            <a:ext cx="6827510" cy="5875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Exponents with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287786"/>
                <a:ext cx="1342227" cy="53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7786"/>
                <a:ext cx="1342227" cy="5316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142774" y="2008098"/>
            <a:ext cx="2287466" cy="531614"/>
            <a:chOff x="2218974" y="1472912"/>
            <a:chExt cx="2287466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2743200" y="1472912"/>
              <a:ext cx="17632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exponent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2218974" y="1765300"/>
              <a:ext cx="524226" cy="1397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7643" y="2869833"/>
                <a:ext cx="586410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This means that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(−2)</m:t>
                    </m:r>
                  </m:oMath>
                </a14:m>
                <a:r>
                  <a:rPr lang="en-US" sz="2800" dirty="0" smtClean="0"/>
                  <a:t> is a factor</a:t>
                </a:r>
              </a:p>
              <a:p>
                <a:r>
                  <a:rPr lang="en-US" sz="2800" dirty="0" smtClean="0"/>
                  <a:t>4 times.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43" y="2869833"/>
                <a:ext cx="586410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079" t="-6410" r="-83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0" y="4497586"/>
                <a:ext cx="6363473" cy="53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497586"/>
                <a:ext cx="6363473" cy="5316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180651" y="2375518"/>
            <a:ext cx="962123" cy="1391489"/>
            <a:chOff x="1256851" y="1797337"/>
            <a:chExt cx="962123" cy="1530638"/>
          </a:xfrm>
        </p:grpSpPr>
        <p:grpSp>
          <p:nvGrpSpPr>
            <p:cNvPr id="8" name="Group 7"/>
            <p:cNvGrpSpPr/>
            <p:nvPr/>
          </p:nvGrpSpPr>
          <p:grpSpPr>
            <a:xfrm>
              <a:off x="1256851" y="2285607"/>
              <a:ext cx="962123" cy="1042368"/>
              <a:chOff x="1256851" y="2285607"/>
              <a:chExt cx="962123" cy="104236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256851" y="2743200"/>
                <a:ext cx="96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base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" name="Straight Arrow Connector 6"/>
              <p:cNvCxnSpPr>
                <a:stCxn id="5" idx="0"/>
                <a:endCxn id="4" idx="2"/>
              </p:cNvCxnSpPr>
              <p:nvPr/>
            </p:nvCxnSpPr>
            <p:spPr>
              <a:xfrm flipH="1" flipV="1">
                <a:off x="1661714" y="2285607"/>
                <a:ext cx="76199" cy="4575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Oval 2"/>
            <p:cNvSpPr/>
            <p:nvPr/>
          </p:nvSpPr>
          <p:spPr>
            <a:xfrm>
              <a:off x="1307651" y="1797337"/>
              <a:ext cx="647251" cy="5458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6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258" y="1091625"/>
            <a:ext cx="6827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Exponents with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2539425"/>
                <a:ext cx="1001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39425"/>
                <a:ext cx="100162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905000" y="2259737"/>
            <a:ext cx="2601440" cy="584775"/>
            <a:chOff x="1905000" y="1472912"/>
            <a:chExt cx="2601440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2743200" y="1472912"/>
              <a:ext cx="17632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exponent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1905000" y="1765300"/>
              <a:ext cx="838200" cy="1397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09862" y="2971800"/>
                <a:ext cx="588173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This means that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is a factor</a:t>
                </a:r>
              </a:p>
              <a:p>
                <a:r>
                  <a:rPr lang="en-US" sz="2800" dirty="0" smtClean="0"/>
                  <a:t>4 times, and then we are taking the </a:t>
                </a:r>
              </a:p>
              <a:p>
                <a:r>
                  <a:rPr lang="en-US" sz="2800" dirty="0" smtClean="0"/>
                  <a:t>opposite.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62" y="2971800"/>
                <a:ext cx="5881738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073" t="-4405" r="-1244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00969" y="5206425"/>
                <a:ext cx="51247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∙2∙2∙2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=−16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969" y="5206425"/>
                <a:ext cx="51247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09600" y="2539425"/>
            <a:ext cx="2100255" cy="2067818"/>
            <a:chOff x="609600" y="1752600"/>
            <a:chExt cx="2100255" cy="2067818"/>
          </a:xfrm>
        </p:grpSpPr>
        <p:grpSp>
          <p:nvGrpSpPr>
            <p:cNvPr id="8" name="Group 7"/>
            <p:cNvGrpSpPr/>
            <p:nvPr/>
          </p:nvGrpSpPr>
          <p:grpSpPr>
            <a:xfrm>
              <a:off x="609600" y="2413575"/>
              <a:ext cx="2100255" cy="1406843"/>
              <a:chOff x="609600" y="2413575"/>
              <a:chExt cx="2100255" cy="14068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09600" y="2743200"/>
                <a:ext cx="210025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     base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(only the 2)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" name="Straight Arrow Connector 6"/>
              <p:cNvCxnSpPr>
                <a:stCxn id="5" idx="0"/>
                <a:endCxn id="4" idx="2"/>
              </p:cNvCxnSpPr>
              <p:nvPr/>
            </p:nvCxnSpPr>
            <p:spPr>
              <a:xfrm flipH="1" flipV="1">
                <a:off x="1567611" y="2413575"/>
                <a:ext cx="92117" cy="3296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1392401" y="1752600"/>
              <a:ext cx="374274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4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717" y="1447800"/>
            <a:ext cx="79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exponential expression.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498" y="2133600"/>
                <a:ext cx="1841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98" y="2133600"/>
                <a:ext cx="1841145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6598" y="4114800"/>
                <a:ext cx="18321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8" y="4114800"/>
                <a:ext cx="183216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2133600"/>
                <a:ext cx="1554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−4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133600"/>
                <a:ext cx="155465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5826" y="4114799"/>
                <a:ext cx="16027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−5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26" y="4114799"/>
                <a:ext cx="160274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921287"/>
                <a:ext cx="27882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21287"/>
                <a:ext cx="278826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953000"/>
                <a:ext cx="3968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396884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14440" y="2909449"/>
                <a:ext cx="295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∙4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=−16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40" y="2909449"/>
                <a:ext cx="295863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4440" y="4876800"/>
                <a:ext cx="36972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∙5∙5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=−125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40" y="4876800"/>
                <a:ext cx="369723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1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8481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Simplify each exponential expression. (Skill check)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498" y="2209800"/>
                <a:ext cx="1841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98" y="2209800"/>
                <a:ext cx="1841145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6598" y="4191000"/>
                <a:ext cx="18321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8" y="4191000"/>
                <a:ext cx="183216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2209800"/>
                <a:ext cx="1554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−5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09800"/>
                <a:ext cx="155465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5826" y="4190999"/>
                <a:ext cx="16027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26" y="4190999"/>
                <a:ext cx="160274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997487"/>
                <a:ext cx="3015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97487"/>
                <a:ext cx="301589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029200"/>
                <a:ext cx="41964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=−27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9200"/>
                <a:ext cx="419647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14440" y="2985649"/>
                <a:ext cx="295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=−25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40" y="2985649"/>
                <a:ext cx="295863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4440" y="4953000"/>
                <a:ext cx="34696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∙3∙3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=−27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40" y="4953000"/>
                <a:ext cx="3469604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0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7000" y="1752600"/>
                <a:ext cx="35836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{1,2,3,4,5,6,7,8,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⋯}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52600"/>
                <a:ext cx="358361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716710" y="3200400"/>
            <a:ext cx="5446090" cy="764977"/>
            <a:chOff x="1716710" y="3200400"/>
            <a:chExt cx="5446090" cy="76497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05000" y="3429000"/>
              <a:ext cx="5257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716710" y="3200400"/>
              <a:ext cx="5104282" cy="764977"/>
              <a:chOff x="1600200" y="3200400"/>
              <a:chExt cx="5104282" cy="76497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75260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35267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95275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55282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15290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75297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35305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5312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55320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3657600"/>
                <a:ext cx="5104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0          1         2            3          4          5          6            7         8</a:t>
                </a:r>
                <a:endParaRPr lang="en-US" sz="14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676525" y="2286000"/>
            <a:ext cx="3564560" cy="584775"/>
            <a:chOff x="2676525" y="2286000"/>
            <a:chExt cx="3564560" cy="58477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676525" y="2794000"/>
              <a:ext cx="356456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40687" y="2286000"/>
              <a:ext cx="1228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Larger</a:t>
              </a:r>
              <a:endParaRPr lang="en-US" sz="3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67000" y="4165600"/>
            <a:ext cx="3402635" cy="584775"/>
            <a:chOff x="2667000" y="4165600"/>
            <a:chExt cx="3402635" cy="584775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667000" y="4191000"/>
              <a:ext cx="340263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741301" y="4165600"/>
              <a:ext cx="1435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Smaller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33976" y="5029200"/>
                <a:ext cx="12715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6      2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76" y="5029200"/>
                <a:ext cx="127150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33800" y="5715000"/>
                <a:ext cx="12715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1      8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15000"/>
                <a:ext cx="127150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975115" y="3359006"/>
            <a:ext cx="2588590" cy="152400"/>
            <a:chOff x="2975115" y="3359006"/>
            <a:chExt cx="2588590" cy="152400"/>
          </a:xfrm>
        </p:grpSpPr>
        <p:sp>
          <p:nvSpPr>
            <p:cNvPr id="31" name="Oval 30"/>
            <p:cNvSpPr/>
            <p:nvPr/>
          </p:nvSpPr>
          <p:spPr>
            <a:xfrm>
              <a:off x="5375415" y="33590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75115" y="3371419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75431" y="5029199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31" y="5029199"/>
                <a:ext cx="58541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375040" y="3359006"/>
            <a:ext cx="4388815" cy="152400"/>
            <a:chOff x="2375040" y="3359006"/>
            <a:chExt cx="4388815" cy="152400"/>
          </a:xfrm>
        </p:grpSpPr>
        <p:sp>
          <p:nvSpPr>
            <p:cNvPr id="35" name="Oval 34"/>
            <p:cNvSpPr/>
            <p:nvPr/>
          </p:nvSpPr>
          <p:spPr>
            <a:xfrm>
              <a:off x="2375040" y="3371419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575565" y="33590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75430" y="571500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30" y="5715000"/>
                <a:ext cx="58541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92299" y="1098392"/>
            <a:ext cx="4083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Positive Numbers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9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7923" y="953869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division</a:t>
            </a:r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of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5" y="1715261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Quotient of two numbers with the same sign is positive.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2817801"/>
                <a:ext cx="1764778" cy="111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17801"/>
                <a:ext cx="1764778" cy="11176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2600" y="2792479"/>
                <a:ext cx="1764778" cy="111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00" y="2792479"/>
                <a:ext cx="1764778" cy="11176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0352" y="4468877"/>
                <a:ext cx="149470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352" y="4468877"/>
                <a:ext cx="1494705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6510" y="4468878"/>
                <a:ext cx="1800878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−10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10" y="4468878"/>
                <a:ext cx="1800878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7923" y="1106269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Division</a:t>
            </a:r>
            <a:r>
              <a:rPr lang="en-US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of integers</a:t>
            </a:r>
            <a:endParaRPr lang="en-US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1505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Quotient of two numbers with different signs is </a:t>
            </a:r>
          </a:p>
          <a:p>
            <a:r>
              <a:rPr lang="en-US" sz="3200" dirty="0" smtClean="0"/>
              <a:t>negative.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2895600"/>
                <a:ext cx="1764778" cy="111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95600"/>
                <a:ext cx="1764778" cy="11176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7405" y="2895600"/>
                <a:ext cx="1764778" cy="111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5" y="2895600"/>
                <a:ext cx="1764778" cy="11176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3726" y="4267012"/>
                <a:ext cx="210705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−5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26" y="4267012"/>
                <a:ext cx="2107052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6510" y="4319683"/>
                <a:ext cx="21754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10" y="4319683"/>
                <a:ext cx="2175467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25025"/>
            <a:ext cx="623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Determine each quotient.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412425"/>
                <a:ext cx="25939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18÷(−6)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12425"/>
                <a:ext cx="259398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267200"/>
                <a:ext cx="25850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(−24)÷6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7200"/>
                <a:ext cx="25850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0" y="2412425"/>
                <a:ext cx="3045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−15÷(−3)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12425"/>
                <a:ext cx="304544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78400" y="4267200"/>
                <a:ext cx="22199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−6÷0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4267200"/>
                <a:ext cx="221990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3149600"/>
                <a:ext cx="3253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18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=−3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49600"/>
                <a:ext cx="325358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5130225"/>
                <a:ext cx="3163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÷6=−4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30225"/>
                <a:ext cx="316381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3800" y="3149600"/>
                <a:ext cx="3163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−15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0" y="3149600"/>
                <a:ext cx="316381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9200" y="5054025"/>
                <a:ext cx="3580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−6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÷0</m:t>
                    </m:r>
                  </m:oMath>
                </a14:m>
                <a:r>
                  <a:rPr lang="en-US" sz="3200" dirty="0" smtClean="0"/>
                  <a:t> is undefined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054025"/>
                <a:ext cx="3580660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r="-30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25025"/>
            <a:ext cx="6525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Determine each quotient. (Skill check)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412425"/>
                <a:ext cx="30825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−12÷(−6)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12425"/>
                <a:ext cx="308251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267200"/>
                <a:ext cx="20287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 30÷6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7200"/>
                <a:ext cx="202876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0" y="2412425"/>
                <a:ext cx="25569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24÷(−8)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12425"/>
                <a:ext cx="255691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78400" y="4267200"/>
                <a:ext cx="28659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−6÷(−6)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4267200"/>
                <a:ext cx="286591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3149600"/>
                <a:ext cx="3253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−12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49600"/>
                <a:ext cx="325358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3338" y="5130225"/>
                <a:ext cx="2210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30÷6=5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8" y="5130225"/>
                <a:ext cx="221086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3800" y="3149600"/>
                <a:ext cx="3163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24÷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−8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=−3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0" y="3149600"/>
                <a:ext cx="316381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9200" y="5054025"/>
                <a:ext cx="29377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054025"/>
                <a:ext cx="293779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3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66800"/>
            <a:ext cx="604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692" y="1278171"/>
            <a:ext cx="722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- </a:t>
            </a:r>
            <a:r>
              <a:rPr lang="en-US" sz="3200" dirty="0" smtClean="0"/>
              <a:t>Simplify the expressions in parentheses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1752600"/>
            <a:ext cx="650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930807"/>
            <a:ext cx="625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3200" dirty="0" smtClean="0"/>
              <a:t>Simplify the values with exponents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en-US" sz="54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26767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667000"/>
            <a:ext cx="5269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</a:t>
            </a:r>
            <a:r>
              <a:rPr lang="en-US" sz="3200" dirty="0" smtClean="0"/>
              <a:t>Simplify the multiplications.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3400" y="402967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47244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139625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 Simplify the additions.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3352800"/>
            <a:ext cx="4114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</a:t>
            </a:r>
            <a:r>
              <a:rPr lang="en-US" sz="3200" dirty="0" smtClean="0"/>
              <a:t>Simplify the divisions.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876800"/>
            <a:ext cx="4990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 Simplify the subtractions.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6705600" y="2667000"/>
            <a:ext cx="304800" cy="1363113"/>
          </a:xfrm>
          <a:prstGeom prst="rightBrac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39000" y="3132386"/>
            <a:ext cx="1524000" cy="523220"/>
            <a:chOff x="7391400" y="3787169"/>
            <a:chExt cx="152400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7391400" y="3787169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</a:rPr>
                <a:t>L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      </a:t>
              </a:r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</a:rPr>
                <a:t>R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7848600" y="4048779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Right Brace 18"/>
          <p:cNvSpPr/>
          <p:nvPr/>
        </p:nvSpPr>
        <p:spPr bwMode="auto">
          <a:xfrm>
            <a:off x="6705600" y="4191000"/>
            <a:ext cx="304800" cy="1363113"/>
          </a:xfrm>
          <a:prstGeom prst="rightBrac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239000" y="4656386"/>
            <a:ext cx="1524000" cy="523220"/>
            <a:chOff x="7391400" y="3787169"/>
            <a:chExt cx="152400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7391400" y="3787169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</a:rPr>
                <a:t>L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      </a:t>
              </a:r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</a:rPr>
                <a:t>R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7848600" y="4048779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0387023"/>
      </p:ext>
    </p:extLst>
  </p:cSld>
  <p:clrMapOvr>
    <a:masterClrMapping/>
  </p:clrMapOvr>
  <p:transition advTm="126551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3" y="1219200"/>
            <a:ext cx="4570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of Operations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4" y="2050246"/>
            <a:ext cx="905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order of operations to simplify each expression.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189020"/>
                <a:ext cx="3765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    −5+3(</m:t>
                      </m:r>
                      <m:r>
                        <a:rPr lang="en-US" sz="2800" b="0" i="0" smtClean="0">
                          <a:latin typeface="Cambria Math"/>
                        </a:rPr>
                        <m:t>9−16)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9020"/>
                <a:ext cx="376583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4389160"/>
                <a:ext cx="2141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−5+3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(−7)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89160"/>
                <a:ext cx="21411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4928900"/>
                <a:ext cx="214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−5+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(−21)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28900"/>
                <a:ext cx="21411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3164" y="5420380"/>
                <a:ext cx="949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64" y="5420380"/>
                <a:ext cx="94929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3864640"/>
                <a:ext cx="3263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−5+3(</m:t>
                      </m:r>
                      <m:r>
                        <a:rPr lang="en-US" sz="2800" b="0" i="0" smtClean="0">
                          <a:latin typeface="Cambria Math"/>
                        </a:rPr>
                        <m:t>9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−16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64640"/>
                <a:ext cx="326397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3" y="1219200"/>
            <a:ext cx="4570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of Operations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4" y="2050246"/>
            <a:ext cx="905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order of operations to simplify each expression.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048000"/>
                <a:ext cx="4712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   18÷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−5(−6+2)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471218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3568436"/>
                <a:ext cx="3263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(−4)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568436"/>
                <a:ext cx="326397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4088872"/>
                <a:ext cx="214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(−4)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88872"/>
                <a:ext cx="21411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609308"/>
                <a:ext cx="214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(−20)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609308"/>
                <a:ext cx="21411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5129744"/>
                <a:ext cx="214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+(+20)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29744"/>
                <a:ext cx="214116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650180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50180"/>
                <a:ext cx="68159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9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3" y="1219200"/>
            <a:ext cx="4570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of Operations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4" y="2050246"/>
            <a:ext cx="905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order of operations to simplify each expression.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048000"/>
                <a:ext cx="50826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   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+3(−7−1)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÷(−2)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50826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1600" y="3682565"/>
                <a:ext cx="4172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+ 3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÷(−2)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682565"/>
                <a:ext cx="41728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1199" y="4724400"/>
                <a:ext cx="35318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16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÷(−2)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99" y="4724400"/>
                <a:ext cx="353180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5267980"/>
                <a:ext cx="35318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−16+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(−24)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÷(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267980"/>
                <a:ext cx="353180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800" y="5801380"/>
                <a:ext cx="1774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−16+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01380"/>
                <a:ext cx="17740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00400" y="5801380"/>
                <a:ext cx="1117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801380"/>
                <a:ext cx="111799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11180" y="4201180"/>
                <a:ext cx="42514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baseline="30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  3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÷(−2)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80" y="4201180"/>
                <a:ext cx="425142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 bwMode="auto">
              <a:xfrm>
                <a:off x="3048000" y="3048000"/>
                <a:ext cx="1375064" cy="5334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𝑁𝑎𝑡𝑢𝑟𝑎𝑙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048000"/>
                <a:ext cx="1375064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2667000" y="2590800"/>
            <a:ext cx="2209800" cy="1066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0" y="2590800"/>
                <a:ext cx="83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𝑊h𝑜𝑙𝑒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90800"/>
                <a:ext cx="831959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2209800" y="1985665"/>
            <a:ext cx="3166438" cy="190053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57450" y="2122208"/>
                <a:ext cx="11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𝑰𝒏𝒕𝒆𝒈𝒆𝒓𝒔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450" y="2122208"/>
                <a:ext cx="112883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 bwMode="auto">
          <a:xfrm>
            <a:off x="1143000" y="1447800"/>
            <a:ext cx="4800600" cy="2667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22946" y="1524000"/>
                <a:ext cx="1132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𝑹𝒂𝒕𝒊𝒐𝒏𝒂𝒍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946" y="1524000"/>
                <a:ext cx="113204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791200" y="1676400"/>
            <a:ext cx="1447800" cy="762000"/>
          </a:xfrm>
          <a:prstGeom prst="ellipse">
            <a:avLst/>
          </a:prstGeom>
          <a:noFill/>
          <a:ln w="571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1900535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6699"/>
                          </a:solidFill>
                          <a:latin typeface="Cambria Math"/>
                        </a:rPr>
                        <m:t>𝑰𝒓𝒓𝒂𝒕𝒊𝒐𝒏𝒂𝒍</m:t>
                      </m:r>
                    </m:oMath>
                  </m:oMathPara>
                </a14:m>
                <a:endParaRPr lang="en-US" sz="1600" b="1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00535"/>
                <a:ext cx="130035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 bwMode="auto">
          <a:xfrm>
            <a:off x="533400" y="990600"/>
            <a:ext cx="7391400" cy="3352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4400" y="1069262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𝑹𝒆𝒂𝒍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69262"/>
                <a:ext cx="70083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533400" y="4038600"/>
            <a:ext cx="1373993" cy="697192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267200"/>
                <a:ext cx="13628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C0099"/>
                          </a:solidFill>
                          <a:latin typeface="Cambria Math"/>
                        </a:rPr>
                        <m:t>𝑰𝒎𝒂𝒈𝒊𝒏𝒂𝒓𝒚</m:t>
                      </m:r>
                    </m:oMath>
                  </m:oMathPara>
                </a14:m>
                <a:endParaRPr lang="en-US" sz="1600" b="1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1362874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 bwMode="auto">
          <a:xfrm>
            <a:off x="457200" y="838200"/>
            <a:ext cx="7772400" cy="4384081"/>
          </a:xfrm>
          <a:prstGeom prst="rect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0166" y="4883727"/>
                <a:ext cx="11128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𝑪𝒐𝒎𝒑𝒍𝒆𝒙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66" y="4883727"/>
                <a:ext cx="1112804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1" y="5486400"/>
            <a:ext cx="716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rules for the operations on signed numbers apply to all of the number sets!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3" y="1219200"/>
            <a:ext cx="4570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of Operations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4" y="2050246"/>
            <a:ext cx="905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order of operations to simplify each expression.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048000"/>
                <a:ext cx="305051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      −4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3050515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2961" y="3949785"/>
                <a:ext cx="3201839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     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61" y="3949785"/>
                <a:ext cx="3201839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4400" y="4959317"/>
                <a:ext cx="3201839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     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−6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9317"/>
                <a:ext cx="3201839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14800" y="5029200"/>
                <a:ext cx="165391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−10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029200"/>
                <a:ext cx="1653914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7800" y="1701225"/>
                <a:ext cx="65119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{−1,−2,−3,−4,−5,−6,−7,−8,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⋯}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01225"/>
                <a:ext cx="651191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447800" y="3200400"/>
            <a:ext cx="5403559" cy="764977"/>
            <a:chOff x="1447800" y="3200400"/>
            <a:chExt cx="5403559" cy="76497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447800" y="3429000"/>
              <a:ext cx="5257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719826" y="3200400"/>
              <a:ext cx="5131533" cy="764977"/>
              <a:chOff x="1603316" y="3200400"/>
              <a:chExt cx="5131533" cy="76497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75260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35267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95275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55282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15290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75297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35305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53125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553200" y="32004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3316" y="3657600"/>
                <a:ext cx="5131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-8        -7         -6         -5         -4         -3          -2        -1          0</a:t>
                </a:r>
                <a:endParaRPr lang="en-US" sz="14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676525" y="2286000"/>
            <a:ext cx="3564560" cy="584775"/>
            <a:chOff x="2676525" y="2286000"/>
            <a:chExt cx="3564560" cy="58477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676525" y="2794000"/>
              <a:ext cx="356456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40687" y="2286000"/>
              <a:ext cx="1228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Larger</a:t>
              </a:r>
              <a:endParaRPr lang="en-US" sz="3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67000" y="4165600"/>
            <a:ext cx="3402635" cy="584775"/>
            <a:chOff x="2667000" y="4165600"/>
            <a:chExt cx="3402635" cy="584775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667000" y="4191000"/>
              <a:ext cx="340263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741301" y="4165600"/>
              <a:ext cx="1435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Smaller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33976" y="5029200"/>
                <a:ext cx="1976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−6     −2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76" y="5029200"/>
                <a:ext cx="197643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33800" y="5715000"/>
                <a:ext cx="1976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−1     −8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15000"/>
                <a:ext cx="197643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76543" y="3359006"/>
            <a:ext cx="2587162" cy="152400"/>
            <a:chOff x="2976543" y="3359006"/>
            <a:chExt cx="2587162" cy="152400"/>
          </a:xfrm>
        </p:grpSpPr>
        <p:sp>
          <p:nvSpPr>
            <p:cNvPr id="26" name="Oval 25"/>
            <p:cNvSpPr/>
            <p:nvPr/>
          </p:nvSpPr>
          <p:spPr>
            <a:xfrm>
              <a:off x="5375415" y="33590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976543" y="3371419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7431" y="5029199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431" y="5029199"/>
                <a:ext cx="58541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774965" y="3359006"/>
            <a:ext cx="4388815" cy="139987"/>
            <a:chOff x="1774965" y="3359006"/>
            <a:chExt cx="4388815" cy="139987"/>
          </a:xfrm>
        </p:grpSpPr>
        <p:sp>
          <p:nvSpPr>
            <p:cNvPr id="32" name="Oval 31"/>
            <p:cNvSpPr/>
            <p:nvPr/>
          </p:nvSpPr>
          <p:spPr>
            <a:xfrm>
              <a:off x="1774965" y="33590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75490" y="33590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29486" y="571500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486" y="5715000"/>
                <a:ext cx="58541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415355" y="10668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Negative Numbers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0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3" y="1219200"/>
            <a:ext cx="4570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of Operations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4" y="2050246"/>
            <a:ext cx="905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order of operations to simplify each expression.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048000"/>
                <a:ext cx="278807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)        2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−11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2788071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3962400"/>
                <a:ext cx="2583079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−11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62400"/>
                <a:ext cx="2583079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5035517"/>
                <a:ext cx="2583079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−11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35517"/>
                <a:ext cx="2583079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6800" y="3004353"/>
                <a:ext cx="2583079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−10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004353"/>
                <a:ext cx="2583079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00" y="4197317"/>
                <a:ext cx="108766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−8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97317"/>
                <a:ext cx="1087669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2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3" y="1219200"/>
            <a:ext cx="4570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of Operations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4" y="2050246"/>
            <a:ext cx="905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order of operations to simplify each expression.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048000"/>
                <a:ext cx="3718133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)        −6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3718133" cy="10604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347" y="4257595"/>
                <a:ext cx="2374688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47" y="4257595"/>
                <a:ext cx="2374688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5340317"/>
                <a:ext cx="2137957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340317"/>
                <a:ext cx="2137957" cy="91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3004353"/>
                <a:ext cx="1996380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04353"/>
                <a:ext cx="1996380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99296" y="4197317"/>
                <a:ext cx="482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296" y="4197317"/>
                <a:ext cx="48282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2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5.1 – 5.4: Signed Number Review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5.5/5.6:  Powers of 10, Scientific and Engineering Notation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3.1/3.2 (1-3):  Percentages and Percentage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3.2(4)/3.3:  Percentage Problems, Percent Increase and Decrease Problems</a:t>
            </a:r>
          </a:p>
        </p:txBody>
      </p:sp>
    </p:spTree>
    <p:extLst>
      <p:ext uri="{BB962C8B-B14F-4D97-AF65-F5344CB8AC3E}">
        <p14:creationId xmlns:p14="http://schemas.microsoft.com/office/powerpoint/2010/main" val="860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674677"/>
                <a:ext cx="6898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{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⋯,−5,−4,−3,−2,−1,0,1,2,3,4,5,⋯}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74677"/>
                <a:ext cx="689874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09600" y="3160577"/>
            <a:ext cx="7355948" cy="738545"/>
            <a:chOff x="838200" y="2933700"/>
            <a:chExt cx="7355948" cy="73854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38200" y="3124200"/>
              <a:ext cx="7355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9540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3548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7556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1564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5572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9580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13588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7596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1604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5612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96200" y="293370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09291" y="3364468"/>
              <a:ext cx="6742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-5          -4         -3           -2         -1           0           1           2           3           4          5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47925" y="2284277"/>
            <a:ext cx="3564560" cy="584775"/>
            <a:chOff x="2676525" y="2286000"/>
            <a:chExt cx="3564560" cy="58477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676525" y="2794000"/>
              <a:ext cx="356456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40687" y="2286000"/>
              <a:ext cx="1228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Larger</a:t>
              </a:r>
              <a:endParaRPr lang="en-US" sz="3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0" y="4163877"/>
            <a:ext cx="3402635" cy="584775"/>
            <a:chOff x="2667000" y="4165600"/>
            <a:chExt cx="3402635" cy="584775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2667000" y="4191000"/>
              <a:ext cx="340263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41301" y="4165600"/>
              <a:ext cx="1435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Smaller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42777" y="4951276"/>
                <a:ext cx="16674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−4       1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77" y="4951276"/>
                <a:ext cx="166744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00146" y="5663625"/>
                <a:ext cx="1976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−2     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146" y="5663625"/>
                <a:ext cx="197643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612735" y="3281083"/>
            <a:ext cx="3388690" cy="139987"/>
            <a:chOff x="1841335" y="3054206"/>
            <a:chExt cx="3388690" cy="139987"/>
          </a:xfrm>
        </p:grpSpPr>
        <p:sp>
          <p:nvSpPr>
            <p:cNvPr id="28" name="Oval 27"/>
            <p:cNvSpPr/>
            <p:nvPr/>
          </p:nvSpPr>
          <p:spPr>
            <a:xfrm>
              <a:off x="5041735" y="30542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41335" y="30542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3741" y="495127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41" y="4951276"/>
                <a:ext cx="58541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972655" y="3281082"/>
            <a:ext cx="2108530" cy="139988"/>
            <a:chOff x="1201255" y="3054205"/>
            <a:chExt cx="2108530" cy="139988"/>
          </a:xfrm>
        </p:grpSpPr>
        <p:sp>
          <p:nvSpPr>
            <p:cNvPr id="32" name="Oval 31"/>
            <p:cNvSpPr/>
            <p:nvPr/>
          </p:nvSpPr>
          <p:spPr>
            <a:xfrm>
              <a:off x="3121495" y="3054206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01255" y="3054205"/>
              <a:ext cx="188290" cy="139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39717" y="5663625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17" y="5663625"/>
                <a:ext cx="58541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543869" y="990600"/>
            <a:ext cx="1980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Integers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6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5164" y="2209800"/>
            <a:ext cx="7355948" cy="911483"/>
            <a:chOff x="838200" y="2914650"/>
            <a:chExt cx="7355948" cy="911483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838200" y="3105150"/>
              <a:ext cx="7355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379220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081106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782992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84878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86764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88650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90536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92422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94308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45251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96200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60179" y="3364468"/>
              <a:ext cx="6891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sz="1400" dirty="0" smtClean="0"/>
                <a:t>-8   -7    -6   -5     -4    -3   -2    -1     0      1     2     3      4    5     6     7      8     9    10</a:t>
              </a:r>
              <a:endParaRPr lang="en-US" sz="1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0163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32049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935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35821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37707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239593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41479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43365" y="2914650"/>
              <a:ext cx="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16197" y="1384012"/>
            <a:ext cx="873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Graph 4, -3, 2, -5, -8, 0, 6, 7, and -1 on a number line.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15503" y="3238212"/>
            <a:ext cx="8656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the number line to compare each set of integers</a:t>
            </a:r>
            <a:r>
              <a:rPr lang="en-US" sz="3200" dirty="0" smtClean="0"/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71800" y="3962400"/>
                <a:ext cx="2245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−5        −4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962400"/>
                <a:ext cx="224574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78298" y="4495800"/>
                <a:ext cx="2245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−1        −4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98" y="4495800"/>
                <a:ext cx="224574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98205" y="5093850"/>
                <a:ext cx="1899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            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05" y="5093850"/>
                <a:ext cx="189987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49043" y="5562600"/>
                <a:ext cx="22958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−2           2   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043" y="5562600"/>
                <a:ext cx="22958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205376" y="2324100"/>
            <a:ext cx="5425761" cy="165100"/>
            <a:chOff x="1205376" y="2324100"/>
            <a:chExt cx="5425761" cy="165100"/>
          </a:xfrm>
        </p:grpSpPr>
        <p:sp>
          <p:nvSpPr>
            <p:cNvPr id="33" name="Oval 32"/>
            <p:cNvSpPr/>
            <p:nvPr/>
          </p:nvSpPr>
          <p:spPr>
            <a:xfrm>
              <a:off x="5397233" y="23241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60091" y="23241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714806" y="23241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258205" y="23368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05376" y="23241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012920" y="23241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118578" y="23368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469521" y="23241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661977" y="2324100"/>
              <a:ext cx="161616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01962" y="396240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62" y="3962400"/>
                <a:ext cx="58541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34843" y="4547175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43" y="4547175"/>
                <a:ext cx="58541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72005" y="509385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005" y="5093850"/>
                <a:ext cx="58541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11043" y="5575875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043" y="5575875"/>
                <a:ext cx="58541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4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332911"/>
                <a:ext cx="9144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 Narrow" pitchFamily="34" charset="0"/>
                  </a:rPr>
                  <a:t>The symbol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 Narrow" pitchFamily="34" charset="0"/>
                  </a:rPr>
                  <a:t> represents the absolute value of x </a:t>
                </a:r>
                <a:endParaRPr lang="en-US" sz="28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32911"/>
                <a:ext cx="9144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" y="3559314"/>
            <a:ext cx="4417363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The Absolute Value of a Number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237" y="1809691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 Narrow" pitchFamily="34" charset="0"/>
              </a:rPr>
              <a:t>The distance a number is from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latin typeface="Arial Narrow" pitchFamily="34" charset="0"/>
              </a:rPr>
              <a:t> on a number </a:t>
            </a:r>
            <a:r>
              <a:rPr lang="en-US" sz="2800" dirty="0" smtClean="0">
                <a:latin typeface="Arial Narrow" pitchFamily="34" charset="0"/>
              </a:rPr>
              <a:t>line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58406"/>
              </p:ext>
            </p:extLst>
          </p:nvPr>
        </p:nvGraphicFramePr>
        <p:xfrm>
          <a:off x="457201" y="5105400"/>
          <a:ext cx="6781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60"/>
                <a:gridCol w="1356360"/>
                <a:gridCol w="1356360"/>
                <a:gridCol w="1356360"/>
                <a:gridCol w="1356360"/>
              </a:tblGrid>
              <a:tr h="1066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 Narrow" pitchFamily="34" charset="0"/>
                        </a:rPr>
                        <a:t>│3 │</a:t>
                      </a:r>
                    </a:p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 Narrow" pitchFamily="34" charset="0"/>
                        </a:rPr>
                        <a:t>│0 │</a:t>
                      </a:r>
                    </a:p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 Narrow" pitchFamily="34" charset="0"/>
                        </a:rPr>
                        <a:t>│-6 │</a:t>
                      </a:r>
                    </a:p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 Narrow" pitchFamily="34" charset="0"/>
                        </a:rPr>
                        <a:t>│- 5 │</a:t>
                      </a:r>
                    </a:p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 Narrow" pitchFamily="34" charset="0"/>
                        </a:rPr>
                        <a:t>  │9│</a:t>
                      </a:r>
                    </a:p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62238" y="5638800"/>
            <a:ext cx="3481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3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2200" y="5638800"/>
            <a:ext cx="3481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0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8944" y="5590525"/>
            <a:ext cx="3481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6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4466" y="5638800"/>
            <a:ext cx="3481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5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68685" y="5638800"/>
            <a:ext cx="3481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9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5146" y="5618213"/>
            <a:ext cx="502355" cy="46806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4043" y="4488873"/>
            <a:ext cx="68259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 Narrow" pitchFamily="34" charset="0"/>
              </a:rPr>
              <a:t>Example </a:t>
            </a:r>
            <a:r>
              <a:rPr lang="en-US" sz="2800" dirty="0" smtClean="0">
                <a:latin typeface="Arial Narrow" pitchFamily="34" charset="0"/>
              </a:rPr>
              <a:t>:  Find the absolute value of each number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90578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The value of an absolute value is a positive number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5108" y="5618213"/>
            <a:ext cx="502355" cy="46806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91852" y="5618213"/>
            <a:ext cx="502355" cy="46806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87374" y="5618213"/>
            <a:ext cx="502355" cy="46806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391593" y="5618213"/>
            <a:ext cx="502355" cy="46806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7463" y="1066800"/>
            <a:ext cx="3493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Absolute Value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8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6" grpId="0" animBg="1"/>
      <p:bldP spid="32" grpId="0" animBg="1"/>
      <p:bldP spid="42" grpId="0" animBg="1"/>
      <p:bldP spid="21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59248"/>
              </p:ext>
            </p:extLst>
          </p:nvPr>
        </p:nvGraphicFramePr>
        <p:xfrm>
          <a:off x="457200" y="4495800"/>
          <a:ext cx="75438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Arial Narrow" pitchFamily="34" charset="0"/>
                        </a:rPr>
                        <a:t>       </a:t>
                      </a:r>
                      <a:r>
                        <a:rPr lang="en-US" sz="2800" dirty="0" smtClean="0">
                          <a:latin typeface="Arial Narrow" pitchFamily="34" charset="0"/>
                        </a:rPr>
                        <a:t>-5</a:t>
                      </a:r>
                    </a:p>
                    <a:p>
                      <a:endParaRPr lang="en-US" sz="2800" dirty="0" smtClean="0">
                        <a:latin typeface="Arial Narrow" pitchFamily="34" charset="0"/>
                      </a:endParaRPr>
                    </a:p>
                    <a:p>
                      <a:endParaRPr lang="en-US" sz="28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Arial Narrow" pitchFamily="34" charset="0"/>
                        </a:rPr>
                        <a:t>         </a:t>
                      </a:r>
                      <a:r>
                        <a:rPr lang="en-US" sz="2800" dirty="0" smtClean="0">
                          <a:latin typeface="Arial Narrow" pitchFamily="34" charset="0"/>
                        </a:rPr>
                        <a:t>3 </a:t>
                      </a:r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Arial Narrow" pitchFamily="34" charset="0"/>
                        </a:rPr>
                        <a:t>         </a:t>
                      </a:r>
                      <a:r>
                        <a:rPr lang="en-US" sz="2800" dirty="0" smtClean="0">
                          <a:latin typeface="Arial Narrow" pitchFamily="34" charset="0"/>
                        </a:rPr>
                        <a:t>6</a:t>
                      </a:r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Arial Narrow" pitchFamily="34" charset="0"/>
                        </a:rPr>
                        <a:t>        </a:t>
                      </a:r>
                      <a:r>
                        <a:rPr lang="en-US" sz="2800" dirty="0" smtClean="0">
                          <a:latin typeface="Arial Narrow" pitchFamily="34" charset="0"/>
                        </a:rPr>
                        <a:t>-4</a:t>
                      </a:r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197078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Two numbers that are the same distance from zero but on opposite sides of 0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922" y="3657600"/>
            <a:ext cx="581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 Narrow" pitchFamily="34" charset="0"/>
              </a:rPr>
              <a:t>Example </a:t>
            </a:r>
            <a:r>
              <a:rPr lang="en-US" sz="2800" dirty="0" smtClean="0">
                <a:latin typeface="Arial Narrow" pitchFamily="34" charset="0"/>
              </a:rPr>
              <a:t>:  Find the opposite of the number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215" y="5181600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5</a:t>
            </a:r>
            <a:endParaRPr lang="en-US" sz="2800" dirty="0"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5853" y="5189561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28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53" y="5189561"/>
                <a:ext cx="73289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38953" y="5189561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US" sz="28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953" y="5189561"/>
                <a:ext cx="73289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59191" y="5181600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4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8279" y="5155371"/>
            <a:ext cx="1141153" cy="53712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048000"/>
                <a:ext cx="5849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symbol for the opposite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584935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8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711722" y="5155371"/>
            <a:ext cx="1141153" cy="53712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34822" y="5155371"/>
            <a:ext cx="1141153" cy="53712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62700" y="5155371"/>
            <a:ext cx="1141153" cy="53712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6245" y="1219200"/>
            <a:ext cx="2441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Opposites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1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 animBg="1"/>
      <p:bldP spid="2" grpId="0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26|1.2|18.2|1.1|1.4|32.2|2|2.3"/>
</p:tagLst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BEC86-DEB6-45BD-AF6E-8AE6F718A479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1301</TotalTime>
  <Words>2622</Words>
  <Application>Microsoft Office PowerPoint</Application>
  <PresentationFormat>On-screen Show (4:3)</PresentationFormat>
  <Paragraphs>468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Schrampfer, Kurt</cp:lastModifiedBy>
  <cp:revision>158</cp:revision>
  <cp:lastPrinted>2009-03-09T19:30:18Z</cp:lastPrinted>
  <dcterms:created xsi:type="dcterms:W3CDTF">2009-04-30T13:56:20Z</dcterms:created>
  <dcterms:modified xsi:type="dcterms:W3CDTF">2013-02-04T20:18:49Z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